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0" r:id="rId2"/>
    <p:sldId id="333" r:id="rId3"/>
    <p:sldId id="369" r:id="rId4"/>
    <p:sldId id="370" r:id="rId5"/>
    <p:sldId id="373" r:id="rId6"/>
    <p:sldId id="376" r:id="rId7"/>
    <p:sldId id="377" r:id="rId8"/>
    <p:sldId id="378" r:id="rId9"/>
    <p:sldId id="354" r:id="rId1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4F42C"/>
    <a:srgbClr val="FF0000"/>
    <a:srgbClr val="CF898E"/>
    <a:srgbClr val="9933FF"/>
    <a:srgbClr val="FF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104" d="100"/>
          <a:sy n="104" d="100"/>
        </p:scale>
        <p:origin x="17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00312-20CA-4C5F-9825-9FDCF9A68B84}" type="datetimeFigureOut">
              <a:rPr lang="zh-TW" altLang="en-US" smtClean="0"/>
              <a:t>2024/9/11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5AAC6-BCD8-4127-836E-3D47585F45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8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5AAC6-BCD8-4127-836E-3D47585F451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59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479E7-04A3-41F6-90D9-866CED34911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84541-5AB0-4566-9F33-C1322368D00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3FBAF-CE2D-4DE2-BF35-97CD9D0A4DD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8243A3-A991-4B71-A4B3-FA49E4C8C45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3FAA12-65CA-4551-849E-BBA4ADDDD34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A6C26-AA1B-4482-AA09-5C6673ED8CC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7A09C-177F-43CA-A117-361F66FA7FF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345AB-F3FC-4FD0-8385-410372A13F3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F9E41-270C-4795-BF57-73BDAB0FCBD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CE0E9-D912-4C98-B493-6AAC45107B2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90380-9E7F-4FE1-A0D4-C7B7EEDD188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3E739-337D-4386-969C-94CD5649A9F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07555-2943-47FB-85B6-03C42714D46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AB6786-AF6F-49FB-BA00-454DFA480E1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3309731"/>
            <a:ext cx="9144000" cy="3560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9144000" cy="35604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84784"/>
            <a:ext cx="9153939" cy="270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 txBox="1">
            <a:spLocks noChangeArrowheads="1"/>
          </p:cNvSpPr>
          <p:nvPr/>
        </p:nvSpPr>
        <p:spPr bwMode="white">
          <a:xfrm>
            <a:off x="540160" y="4509120"/>
            <a:ext cx="4896792" cy="4333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規定事項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611560" y="5373216"/>
            <a:ext cx="75608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  保管組   陳弘傑 老師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white">
          <a:xfrm>
            <a:off x="539552" y="3789040"/>
            <a:ext cx="80648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sz="44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學位服說明會</a:t>
            </a:r>
          </a:p>
        </p:txBody>
      </p:sp>
      <p:cxnSp>
        <p:nvCxnSpPr>
          <p:cNvPr id="13" name="直線接點 12"/>
          <p:cNvCxnSpPr>
            <a:stCxn id="5" idx="2"/>
          </p:cNvCxnSpPr>
          <p:nvPr/>
        </p:nvCxnSpPr>
        <p:spPr>
          <a:xfrm>
            <a:off x="2988556" y="4942508"/>
            <a:ext cx="511183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1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 cstate="print"/>
          <a:srcRect t="26466" b="35292"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04013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683568" y="620688"/>
            <a:ext cx="7992888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1.</a:t>
            </a: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本校學生借用學位服須至</a:t>
            </a:r>
            <a:r>
              <a:rPr lang="zh-TW" altLang="en-US" sz="3200" b="1" dirty="0">
                <a:solidFill>
                  <a:srgbClr val="0070C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學位服借用系統</a:t>
            </a: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填寫，並繳交學位服清洗費及保證金。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2.</a:t>
            </a: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保證金：</a:t>
            </a: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副、學士服</a:t>
            </a:r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2,000</a:t>
            </a: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元整</a:t>
            </a: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碩士服</a:t>
            </a:r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3,500</a:t>
            </a: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元整</a:t>
            </a: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   博士服</a:t>
            </a:r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12,000</a:t>
            </a: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元整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0672" y="16743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說明事項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 cstate="print"/>
          <a:srcRect t="26466" b="35292"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04013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738024" y="404664"/>
            <a:ext cx="8121808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3.</a:t>
            </a:r>
            <a:r>
              <a:rPr lang="zh-TW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學位服清洗費如下表：</a:t>
            </a:r>
            <a:endParaRPr lang="en-US" altLang="zh-TW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338427"/>
              </p:ext>
            </p:extLst>
          </p:nvPr>
        </p:nvGraphicFramePr>
        <p:xfrm>
          <a:off x="899589" y="1213344"/>
          <a:ext cx="7200802" cy="53700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9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1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方案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>
                          <a:effectLst/>
                        </a:rPr>
                        <a:t>               </a:t>
                      </a:r>
                      <a:r>
                        <a:rPr lang="zh-TW" sz="1800" kern="100">
                          <a:effectLst/>
                        </a:rPr>
                        <a:t>清洗</a:t>
                      </a:r>
                      <a:r>
                        <a:rPr lang="zh-TW" sz="1800" kern="100" dirty="0">
                          <a:effectLst/>
                        </a:rPr>
                        <a:t>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</a:rPr>
                        <a:t>   </a:t>
                      </a:r>
                      <a:r>
                        <a:rPr lang="zh-TW" sz="1800" kern="100" dirty="0">
                          <a:effectLst/>
                        </a:rPr>
                        <a:t>租期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副、學士服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碩士服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博士服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方案一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1</a:t>
                      </a:r>
                      <a:r>
                        <a:rPr lang="zh-TW" altLang="en-US" sz="2000" kern="100" dirty="0">
                          <a:effectLst/>
                        </a:rPr>
                        <a:t>個月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</a:t>
                      </a:r>
                      <a:r>
                        <a:rPr lang="en-US" altLang="zh-TW" sz="2000" kern="100" dirty="0">
                          <a:effectLst/>
                        </a:rPr>
                        <a:t>2</a:t>
                      </a:r>
                      <a:r>
                        <a:rPr lang="en-US" sz="2000" kern="100" dirty="0">
                          <a:effectLst/>
                        </a:rPr>
                        <a:t>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200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方案二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3</a:t>
                      </a:r>
                      <a:r>
                        <a:rPr lang="zh-TW" sz="2000" kern="100" dirty="0">
                          <a:effectLst/>
                        </a:rPr>
                        <a:t>個月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20</a:t>
                      </a:r>
                      <a:r>
                        <a:rPr lang="en-US" sz="2000" kern="100" dirty="0">
                          <a:effectLst/>
                        </a:rPr>
                        <a:t>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250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方案三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6</a:t>
                      </a:r>
                      <a:r>
                        <a:rPr lang="zh-TW" altLang="zh-TW" sz="2000" kern="100" dirty="0">
                          <a:effectLst/>
                        </a:rPr>
                        <a:t>個月</a:t>
                      </a:r>
                      <a:endParaRPr lang="zh-TW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250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300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9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</a:rPr>
                        <a:t>方案</a:t>
                      </a:r>
                      <a:r>
                        <a:rPr lang="zh-TW" altLang="en-US" sz="1800" kern="100" dirty="0">
                          <a:effectLst/>
                        </a:rPr>
                        <a:t>四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</a:rPr>
                        <a:t>9</a:t>
                      </a:r>
                      <a:r>
                        <a:rPr lang="zh-TW" altLang="en-US" sz="2000" kern="100" dirty="0">
                          <a:effectLst/>
                        </a:rPr>
                        <a:t>個月</a:t>
                      </a:r>
                      <a:endParaRPr lang="zh-TW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73125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10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 cstate="print"/>
          <a:srcRect t="26466" b="35292"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04013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83568" y="836712"/>
            <a:ext cx="8136904" cy="4188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900" b="1" dirty="0">
                <a:solidFill>
                  <a:srgbClr val="002060"/>
                </a:solidFill>
                <a:latin typeface="微軟正黑體"/>
                <a:ea typeface="微軟正黑體"/>
              </a:rPr>
              <a:t>4.</a:t>
            </a:r>
            <a:r>
              <a:rPr lang="zh-TW" altLang="en-US" sz="2900" b="1" dirty="0">
                <a:solidFill>
                  <a:srgbClr val="002060"/>
                </a:solidFill>
                <a:latin typeface="微軟正黑體"/>
                <a:ea typeface="微軟正黑體"/>
              </a:rPr>
              <a:t>學位服每套均包含帽子與披肩，借用期間如  </a:t>
            </a:r>
            <a:endParaRPr lang="en-US" altLang="zh-TW" sz="2900" b="1" dirty="0">
              <a:solidFill>
                <a:srgbClr val="002060"/>
              </a:solidFill>
              <a:latin typeface="微軟正黑體"/>
              <a:ea typeface="微軟正黑體"/>
            </a:endParaRPr>
          </a:p>
          <a:p>
            <a:pPr>
              <a:lnSpc>
                <a:spcPct val="150000"/>
              </a:lnSpc>
            </a:pPr>
            <a:r>
              <a:rPr lang="zh-TW" altLang="en-US" sz="2900" b="1" dirty="0">
                <a:solidFill>
                  <a:srgbClr val="002060"/>
                </a:solidFill>
                <a:latin typeface="微軟正黑體"/>
                <a:ea typeface="微軟正黑體"/>
              </a:rPr>
              <a:t>   有損壞或遺失，應賠償或沒收保證金。</a:t>
            </a:r>
          </a:p>
          <a:p>
            <a:pPr>
              <a:lnSpc>
                <a:spcPct val="150000"/>
              </a:lnSpc>
            </a:pPr>
            <a:r>
              <a:rPr lang="en-US" altLang="zh-TW" sz="2900" b="1" dirty="0">
                <a:solidFill>
                  <a:srgbClr val="002060"/>
                </a:solidFill>
                <a:latin typeface="微軟正黑體"/>
                <a:ea typeface="微軟正黑體"/>
              </a:rPr>
              <a:t>5.</a:t>
            </a:r>
            <a:r>
              <a:rPr lang="zh-TW" altLang="en-US" sz="2900" b="1" dirty="0">
                <a:solidFill>
                  <a:srgbClr val="002060"/>
                </a:solidFill>
                <a:latin typeface="微軟正黑體"/>
                <a:ea typeface="微軟正黑體"/>
              </a:rPr>
              <a:t>學位服未依規定時間內歸還者，</a:t>
            </a:r>
            <a:r>
              <a:rPr lang="zh-TW" altLang="en-US" sz="2900" b="1" u="sng" dirty="0">
                <a:solidFill>
                  <a:srgbClr val="C00000"/>
                </a:solidFill>
                <a:latin typeface="微軟正黑體"/>
                <a:ea typeface="微軟正黑體"/>
              </a:rPr>
              <a:t>每逾一日增</a:t>
            </a:r>
            <a:r>
              <a:rPr lang="zh-TW" altLang="en-US" sz="2900" b="1" u="sng" dirty="0">
                <a:solidFill>
                  <a:srgbClr val="002060"/>
                </a:solidFill>
                <a:latin typeface="微軟正黑體"/>
                <a:ea typeface="微軟正黑體"/>
              </a:rPr>
              <a:t>  </a:t>
            </a:r>
            <a:endParaRPr lang="en-US" altLang="zh-TW" sz="2900" b="1" u="sng" dirty="0">
              <a:solidFill>
                <a:srgbClr val="002060"/>
              </a:solidFill>
              <a:latin typeface="微軟正黑體"/>
              <a:ea typeface="微軟正黑體"/>
            </a:endParaRPr>
          </a:p>
          <a:p>
            <a:pPr>
              <a:lnSpc>
                <a:spcPct val="150000"/>
              </a:lnSpc>
            </a:pPr>
            <a:r>
              <a:rPr lang="zh-TW" altLang="en-US" sz="2900" b="1" dirty="0">
                <a:solidFill>
                  <a:srgbClr val="002060"/>
                </a:solidFill>
                <a:latin typeface="微軟正黑體"/>
                <a:ea typeface="微軟正黑體"/>
              </a:rPr>
              <a:t>    </a:t>
            </a:r>
            <a:r>
              <a:rPr lang="zh-TW" altLang="en-US" sz="2900" b="1" u="sng" dirty="0">
                <a:solidFill>
                  <a:srgbClr val="C00000"/>
                </a:solidFill>
                <a:latin typeface="微軟正黑體"/>
                <a:ea typeface="微軟正黑體"/>
              </a:rPr>
              <a:t>收清洗費新台幣</a:t>
            </a:r>
            <a:r>
              <a:rPr lang="en-US" altLang="zh-TW" sz="3600" b="1" u="sng" dirty="0">
                <a:solidFill>
                  <a:srgbClr val="0000FF"/>
                </a:solidFill>
                <a:latin typeface="微軟正黑體"/>
                <a:ea typeface="微軟正黑體"/>
              </a:rPr>
              <a:t>50</a:t>
            </a:r>
            <a:r>
              <a:rPr lang="zh-TW" altLang="en-US" sz="2900" b="1" u="sng" dirty="0">
                <a:solidFill>
                  <a:srgbClr val="C00000"/>
                </a:solidFill>
                <a:latin typeface="微軟正黑體"/>
                <a:ea typeface="微軟正黑體"/>
              </a:rPr>
              <a:t>元整</a:t>
            </a:r>
            <a:r>
              <a:rPr lang="zh-TW" altLang="en-US" sz="2900" b="1" dirty="0">
                <a:solidFill>
                  <a:srgbClr val="002060"/>
                </a:solidFill>
                <a:latin typeface="微軟正黑體"/>
                <a:ea typeface="微軟正黑體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TW" sz="2900" b="1" dirty="0">
                <a:solidFill>
                  <a:srgbClr val="002060"/>
                </a:solidFill>
                <a:latin typeface="微軟正黑體"/>
                <a:ea typeface="微軟正黑體"/>
              </a:rPr>
              <a:t>6.</a:t>
            </a:r>
            <a:r>
              <a:rPr lang="zh-TW" altLang="en-US" sz="2900" b="1" dirty="0">
                <a:solidFill>
                  <a:srgbClr val="002060"/>
                </a:solidFill>
                <a:latin typeface="微軟正黑體"/>
                <a:ea typeface="微軟正黑體"/>
              </a:rPr>
              <a:t>保證金於歸還學位服後兩星期內匯至學生帳 </a:t>
            </a:r>
            <a:endParaRPr lang="en-US" altLang="zh-TW" sz="2900" b="1" dirty="0">
              <a:solidFill>
                <a:srgbClr val="002060"/>
              </a:solidFill>
              <a:latin typeface="微軟正黑體"/>
              <a:ea typeface="微軟正黑體"/>
            </a:endParaRPr>
          </a:p>
          <a:p>
            <a:pPr>
              <a:lnSpc>
                <a:spcPct val="150000"/>
              </a:lnSpc>
            </a:pPr>
            <a:r>
              <a:rPr lang="zh-TW" altLang="en-US" sz="2900" b="1" dirty="0">
                <a:solidFill>
                  <a:srgbClr val="002060"/>
                </a:solidFill>
                <a:latin typeface="微軟正黑體"/>
                <a:ea typeface="微軟正黑體"/>
              </a:rPr>
              <a:t>    戶</a:t>
            </a:r>
            <a:r>
              <a:rPr lang="zh-TW" altLang="en-US" sz="2900" b="1">
                <a:solidFill>
                  <a:srgbClr val="002060"/>
                </a:solidFill>
                <a:latin typeface="微軟正黑體"/>
                <a:ea typeface="微軟正黑體"/>
              </a:rPr>
              <a:t>，非元大銀行</a:t>
            </a:r>
            <a:r>
              <a:rPr lang="zh-TW" altLang="en-US" sz="2900" b="1" dirty="0">
                <a:solidFill>
                  <a:srgbClr val="002060"/>
                </a:solidFill>
                <a:latin typeface="微軟正黑體"/>
                <a:ea typeface="微軟正黑體"/>
              </a:rPr>
              <a:t>者須扣除</a:t>
            </a:r>
            <a:r>
              <a:rPr lang="en-US" altLang="zh-TW" sz="2900" b="1" u="sng" dirty="0">
                <a:solidFill>
                  <a:srgbClr val="FF0000"/>
                </a:solidFill>
                <a:latin typeface="微軟正黑體"/>
                <a:ea typeface="微軟正黑體"/>
              </a:rPr>
              <a:t>10</a:t>
            </a:r>
            <a:r>
              <a:rPr lang="zh-TW" altLang="en-US" sz="2900" b="1" dirty="0">
                <a:solidFill>
                  <a:srgbClr val="002060"/>
                </a:solidFill>
                <a:latin typeface="微軟正黑體"/>
                <a:ea typeface="微軟正黑體"/>
              </a:rPr>
              <a:t>元手續費。</a:t>
            </a:r>
          </a:p>
        </p:txBody>
      </p:sp>
    </p:spTree>
    <p:extLst>
      <p:ext uri="{BB962C8B-B14F-4D97-AF65-F5344CB8AC3E}">
        <p14:creationId xmlns:p14="http://schemas.microsoft.com/office/powerpoint/2010/main" val="82696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3" cstate="print"/>
          <a:srcRect t="26466" b="35292"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04013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539552" y="476672"/>
            <a:ext cx="7992888" cy="6273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r>
              <a:rPr lang="en-US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＞至學位服借用系統登記</a:t>
            </a:r>
            <a:endParaRPr lang="en-US" altLang="zh-TW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繳費</a:t>
            </a:r>
            <a:endParaRPr lang="en-US" altLang="zh-TW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或出納組繳費即可</a:t>
            </a:r>
            <a:endParaRPr lang="en-US" altLang="zh-TW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回保管組領取學士服        </a:t>
            </a:r>
          </a:p>
        </p:txBody>
      </p:sp>
      <p:sp>
        <p:nvSpPr>
          <p:cNvPr id="29" name="矩形 28"/>
          <p:cNvSpPr/>
          <p:nvPr/>
        </p:nvSpPr>
        <p:spPr>
          <a:xfrm>
            <a:off x="770672" y="167432"/>
            <a:ext cx="1929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跑一下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3CFC641-A2F4-4E61-3A19-06C5FDFB7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212976"/>
            <a:ext cx="7992888" cy="20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64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 cstate="print"/>
          <a:srcRect t="26466" b="35292"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04013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67544" y="1196752"/>
            <a:ext cx="8568952" cy="248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歸還流程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＞學士服歸還保管組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承辦人檢查是否損壞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造冊簽名退現金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匯款至指定帳戶</a:t>
            </a:r>
          </a:p>
        </p:txBody>
      </p:sp>
      <p:sp>
        <p:nvSpPr>
          <p:cNvPr id="29" name="矩形 28"/>
          <p:cNvSpPr/>
          <p:nvPr/>
        </p:nvSpPr>
        <p:spPr>
          <a:xfrm>
            <a:off x="770672" y="167432"/>
            <a:ext cx="2505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再跑一下</a:t>
            </a:r>
          </a:p>
        </p:txBody>
      </p:sp>
    </p:spTree>
    <p:extLst>
      <p:ext uri="{BB962C8B-B14F-4D97-AF65-F5344CB8AC3E}">
        <p14:creationId xmlns:p14="http://schemas.microsoft.com/office/powerpoint/2010/main" val="157184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 cstate="print"/>
          <a:srcRect t="26466" b="35292"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04013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842680" y="167432"/>
            <a:ext cx="4377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6000" b="1" dirty="0">
                <a:latin typeface="微軟正黑體" pitchFamily="34" charset="-120"/>
                <a:ea typeface="微軟正黑體" pitchFamily="34" charset="-120"/>
              </a:rPr>
              <a:t>特別提醒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539552" y="1128360"/>
            <a:ext cx="7920880" cy="24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2060"/>
                </a:solidFill>
                <a:latin typeface="微軟正黑體"/>
                <a:ea typeface="微軟正黑體"/>
              </a:rPr>
              <a:t>＞學位服未依規定時間內歸還者，每 </a:t>
            </a:r>
            <a:endParaRPr lang="en-US" altLang="zh-TW" sz="3600" b="1" dirty="0">
              <a:solidFill>
                <a:srgbClr val="002060"/>
              </a:solidFill>
              <a:latin typeface="微軟正黑體"/>
              <a:ea typeface="微軟正黑體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2060"/>
                </a:solidFill>
                <a:latin typeface="微軟正黑體"/>
                <a:ea typeface="微軟正黑體"/>
              </a:rPr>
              <a:t>    逾一日增收清洗費新台幣</a:t>
            </a:r>
            <a:r>
              <a:rPr lang="en-US" altLang="zh-TW" sz="3600" b="1" u="sng" dirty="0">
                <a:solidFill>
                  <a:srgbClr val="FF0000"/>
                </a:solidFill>
                <a:latin typeface="微軟正黑體"/>
                <a:ea typeface="微軟正黑體"/>
              </a:rPr>
              <a:t>50</a:t>
            </a:r>
            <a:r>
              <a:rPr lang="zh-TW" altLang="en-US" sz="3600" b="1" dirty="0">
                <a:solidFill>
                  <a:srgbClr val="002060"/>
                </a:solidFill>
                <a:latin typeface="微軟正黑體"/>
                <a:ea typeface="微軟正黑體"/>
              </a:rPr>
              <a:t>元整。</a:t>
            </a:r>
            <a:endParaRPr lang="en-US" altLang="zh-TW" sz="3600" b="1" dirty="0">
              <a:solidFill>
                <a:srgbClr val="002060"/>
              </a:solidFill>
              <a:latin typeface="微軟正黑體"/>
              <a:ea typeface="微軟正黑體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002060"/>
                </a:solidFill>
                <a:latin typeface="微軟正黑體"/>
                <a:ea typeface="微軟正黑體"/>
              </a:rPr>
              <a:t>＞學位服維修費。</a:t>
            </a:r>
            <a:endParaRPr lang="en-US" altLang="zh-TW" sz="3600" b="1" dirty="0">
              <a:solidFill>
                <a:srgbClr val="002060"/>
              </a:solid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536803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 cstate="print"/>
          <a:srcRect t="26466" b="35292"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04013"/>
            <a:ext cx="9144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833444" y="112016"/>
            <a:ext cx="6393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6000" b="1" dirty="0">
                <a:latin typeface="微軟正黑體" pitchFamily="34" charset="-120"/>
                <a:ea typeface="微軟正黑體" pitchFamily="34" charset="-120"/>
              </a:rPr>
              <a:t>學位服借用系統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3B2489-FD57-785E-DB7F-813317250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2" y="1399381"/>
            <a:ext cx="43338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04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6" r="4666"/>
          <a:stretch/>
        </p:blipFill>
        <p:spPr>
          <a:xfrm>
            <a:off x="4868" y="1"/>
            <a:ext cx="9139132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600044" y="4873868"/>
            <a:ext cx="193193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28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敬請指導</a:t>
            </a:r>
            <a:r>
              <a:rPr lang="en-US" altLang="zh-TW" sz="28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55" y="3861048"/>
            <a:ext cx="3741845" cy="7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51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4979</TotalTime>
  <Words>289</Words>
  <Application>Microsoft Office PowerPoint</Application>
  <PresentationFormat>如螢幕大小 (4:3)</PresentationFormat>
  <Paragraphs>63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標楷體</vt:lpstr>
      <vt:lpstr>Arial</vt:lpstr>
      <vt:lpstr>Calibri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886935939001</cp:lastModifiedBy>
  <cp:revision>417</cp:revision>
  <dcterms:created xsi:type="dcterms:W3CDTF">2011-03-22T11:03:02Z</dcterms:created>
  <dcterms:modified xsi:type="dcterms:W3CDTF">2024-09-11T09:11:03Z</dcterms:modified>
</cp:coreProperties>
</file>